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regular.fntdata"/><Relationship Id="rId25" Type="http://schemas.openxmlformats.org/officeDocument/2006/relationships/slide" Target="slides/slide21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7.xml"/><Relationship Id="rId33" Type="http://schemas.openxmlformats.org/officeDocument/2006/relationships/font" Target="fonts/Lato-boldItalic.fntdata"/><Relationship Id="rId10" Type="http://schemas.openxmlformats.org/officeDocument/2006/relationships/slide" Target="slides/slide6.xml"/><Relationship Id="rId32" Type="http://schemas.openxmlformats.org/officeDocument/2006/relationships/font" Target="fonts/La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e96afc2a0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e96afc2a0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b64c2a371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2b64c2a371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e6a80b7b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5e6a80b7b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4f2d0754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44f2d0754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5ddfb21d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5ddfb21d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4f2d0754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4f2d0754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44f2d0754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44f2d0754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e96afc2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e96afc2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3e1e20fba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3e1e20fba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833b141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9833b141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e96afc2a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5e96afc2a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b64c2a371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2b64c2a371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本專題在開發一個專門給系辦使用的LINE bot，提高系辦的工作效率，並且提供學生更加方便快捷的服務。透過LINE bot的開發，學習聊天機器人的設計和開發方法，並且掌握LINE bot的API使用，提高個人的技術能力和職業競爭力。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本專題將包括需求分析、設計、開發、測試和實現等階段，並且將對LINE bot的功能進行多方面的考量，包括系統安全性、使用者體驗、效率和易用性等方面。最終，本專題的成功實現將為學校和學生帶來實質的好處，同時也為開發者的職業發展帶來更多的機會和可能性。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D1D5DB"/>
              </a:buClr>
              <a:buSzPts val="1500"/>
              <a:buNone/>
            </a:pPr>
            <a:r>
              <a:rPr lang="zh-TW" sz="1500">
                <a:solidFill>
                  <a:srgbClr val="D1D5DB"/>
                </a:solidFill>
                <a:highlight>
                  <a:srgbClr val="444654"/>
                </a:highlight>
              </a:rPr>
              <a:t>"Line Bot 資工系小幫手" 為資訊工程學系的學生提供了方便的學習和資訊查詢工具，有效幫助他們解決日常的學業問題。</a:t>
            </a:r>
            <a:endParaRPr sz="1500">
              <a:solidFill>
                <a:srgbClr val="D1D5DB"/>
              </a:solidFill>
              <a:highlight>
                <a:srgbClr val="444654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500"/>
              <a:buNone/>
            </a:pPr>
            <a:r>
              <a:rPr lang="zh-TW" sz="1500">
                <a:solidFill>
                  <a:srgbClr val="D1D5DB"/>
                </a:solidFill>
                <a:highlight>
                  <a:srgbClr val="444654"/>
                </a:highlight>
              </a:rPr>
              <a:t>透過 Line Bot，我們成功實現了一個互動性高、使用方便的解決方案，可以幫助資工系學生提高學習效率和方便的存取必要的資訊。</a:t>
            </a:r>
            <a:endParaRPr sz="1500">
              <a:solidFill>
                <a:srgbClr val="D1D5DB"/>
              </a:solidFill>
              <a:highlight>
                <a:srgbClr val="444654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1D5DB"/>
              </a:buClr>
              <a:buSzPts val="1500"/>
              <a:buNone/>
            </a:pPr>
            <a:r>
              <a:rPr lang="zh-TW" sz="1500">
                <a:solidFill>
                  <a:srgbClr val="D1D5DB"/>
                </a:solidFill>
                <a:highlight>
                  <a:srgbClr val="444654"/>
                </a:highlight>
              </a:rPr>
              <a:t>結合 Line Bot 技術和資訊工程知識，我們展示了應用現代科技於教育領域的潛力，同時提供了一個實用的解決方案，以滿足學生的需求。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e96afc2a0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e96afc2a0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b64c2a37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b64c2a37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595959"/>
                </a:solidFill>
              </a:rPr>
              <a:t>現今科技日新月異，為了提供更好的服務，許多大學都已經開始採用自動化系統來管理校園事務(例如:東海、中興、正修，崑山大學有開LINE Bot聊天機器人程式開發實務班、報名費3730(24小時))。然而，目前許多系辦在處理學生相關事務時，仍然需要透過電話或是面對面的方式進行溝通，效率較低，即使使用EMail，也會存在容量不足、或因為資訊過多而導致學生無法即時收到通知的問題。因此，本專題旨在開發一個專門給系辦使用的LINE bot，以提高系辦的工作效率。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400">
                <a:solidFill>
                  <a:srgbClr val="595959"/>
                </a:solidFill>
              </a:rPr>
              <a:t>增進學生便利性：資工系學生在日常學業和校園生活中可能需要大量資訊，如課程安排、教材資訊、教授辦公時間等。這個Linebot專題的動機之一是提供一個方便、迅速的途徑，讓學生能夠輕鬆地查詢和獲得所需資訊，無需繁瑣的搜尋或查詢。</a:t>
            </a:r>
            <a:endParaRPr sz="14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e96afc2a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e96afc2a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e96afc2a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e96afc2a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e96afc2a0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e96afc2a0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b64c2a37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b64c2a37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目的要解決上述問題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本專題的主要目的在於設計一個專門給資工系系辦及學生使用的LINE bot，提供包括學校網站快捷鍵、學業問題查詢、公布即時資訊等功能，讓使用者能夠更加方便地進行各項事務處理。透過LINE bot，系辦能夠更快速地回答學生的問題，並且在系統自動化的幫助下，減少人工操作的時間和錯誤率(查詢錯誤的資訊)。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此外，本專題也旨在提高開發者的技術能力，學習如何使用LINE bot的API進行開發，並且掌握聊天機器人的設計和開發方法。這些技術和知識不僅可以應用於LINE bot的開發中，也可以應用於未來的職業發展中，為個人的成長和發展帶來更多的機會和可能性。</a:t>
            </a:r>
            <a:endParaRPr sz="9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e96afc2a0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5e96afc2a0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3e1e20fb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3e1e20fb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37800" y="15084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2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40.png"/><Relationship Id="rId8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gif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gif"/><Relationship Id="rId4" Type="http://schemas.openxmlformats.org/officeDocument/2006/relationships/image" Target="../media/image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Relationship Id="rId4" Type="http://schemas.openxmlformats.org/officeDocument/2006/relationships/image" Target="../media/image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Relationship Id="rId4" Type="http://schemas.openxmlformats.org/officeDocument/2006/relationships/image" Target="../media/image7.gif"/><Relationship Id="rId5" Type="http://schemas.openxmlformats.org/officeDocument/2006/relationships/image" Target="../media/image8.gif"/><Relationship Id="rId6" Type="http://schemas.openxmlformats.org/officeDocument/2006/relationships/image" Target="../media/image9.gif"/><Relationship Id="rId7" Type="http://schemas.openxmlformats.org/officeDocument/2006/relationships/image" Target="../media/image1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gif"/><Relationship Id="rId4" Type="http://schemas.openxmlformats.org/officeDocument/2006/relationships/image" Target="../media/image11.gif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Relationship Id="rId4" Type="http://schemas.openxmlformats.org/officeDocument/2006/relationships/image" Target="../media/image18.gif"/><Relationship Id="rId5" Type="http://schemas.openxmlformats.org/officeDocument/2006/relationships/image" Target="../media/image26.gif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Relationship Id="rId4" Type="http://schemas.openxmlformats.org/officeDocument/2006/relationships/image" Target="../media/image20.gif"/><Relationship Id="rId5" Type="http://schemas.openxmlformats.org/officeDocument/2006/relationships/image" Target="../media/image19.gif"/><Relationship Id="rId6" Type="http://schemas.openxmlformats.org/officeDocument/2006/relationships/image" Target="../media/image23.gif"/><Relationship Id="rId7" Type="http://schemas.openxmlformats.org/officeDocument/2006/relationships/image" Target="../media/image2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PU</a:t>
            </a:r>
            <a:r>
              <a:rPr lang="zh-TW"/>
              <a:t>資工系小幫手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7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指導老師：陸子強老師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組員：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資工四A 410919166 徐羽萱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資工四A 410919140 鐘怡萱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資工四A 410918704 鄧芷允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675" y="1963100"/>
            <a:ext cx="2805000" cy="2805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727650" y="685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功能</a:t>
            </a:r>
            <a:endParaRPr/>
          </a:p>
        </p:txBody>
      </p: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515775" y="1671100"/>
            <a:ext cx="5888100" cy="29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zh-TW" sz="1700"/>
              <a:t>主要功能：自動化回覆、可多人管理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zh-TW" sz="1700"/>
              <a:t>附加功能：</a:t>
            </a:r>
            <a:r>
              <a:rPr lang="zh-TW" sz="1700"/>
              <a:t>一對多、</a:t>
            </a:r>
            <a:r>
              <a:rPr lang="zh-TW" sz="1700"/>
              <a:t>公布即時資訊、學校網站快捷鍵（E-learing、E-portfolio…）、學業問題查詢（畢業門檻、人文素養、專題時間...）等功能</a:t>
            </a:r>
            <a:endParaRPr sz="1700"/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225" y="2879473"/>
            <a:ext cx="1895725" cy="189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 rotWithShape="1">
          <a:blip r:embed="rId3">
            <a:alphaModFix/>
          </a:blip>
          <a:srcRect b="13688" l="15316" r="13142" t="9494"/>
          <a:stretch/>
        </p:blipFill>
        <p:spPr>
          <a:xfrm>
            <a:off x="2336700" y="980350"/>
            <a:ext cx="1670249" cy="17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225" y="3098563"/>
            <a:ext cx="1945800" cy="19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5">
            <a:alphaModFix/>
          </a:blip>
          <a:srcRect b="0" l="61953" r="16127" t="13434"/>
          <a:stretch/>
        </p:blipFill>
        <p:spPr>
          <a:xfrm>
            <a:off x="4693950" y="611338"/>
            <a:ext cx="1407374" cy="22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 rotWithShape="1">
          <a:blip r:embed="rId6">
            <a:alphaModFix/>
          </a:blip>
          <a:srcRect b="12103" l="33056" r="33157" t="12110"/>
          <a:stretch/>
        </p:blipFill>
        <p:spPr>
          <a:xfrm>
            <a:off x="373800" y="1574500"/>
            <a:ext cx="1802226" cy="23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3600" y="2905763"/>
            <a:ext cx="2800350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>
            <p:ph type="title"/>
          </p:nvPr>
        </p:nvSpPr>
        <p:spPr>
          <a:xfrm>
            <a:off x="727650" y="685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工具</a:t>
            </a:r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 rotWithShape="1">
          <a:blip r:embed="rId8">
            <a:alphaModFix/>
          </a:blip>
          <a:srcRect b="0" l="22283" r="25148" t="0"/>
          <a:stretch/>
        </p:blipFill>
        <p:spPr>
          <a:xfrm>
            <a:off x="6662125" y="568050"/>
            <a:ext cx="2428425" cy="23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9">
            <a:alphaModFix/>
          </a:blip>
          <a:srcRect b="6714" l="19030" r="20167" t="6757"/>
          <a:stretch/>
        </p:blipFill>
        <p:spPr>
          <a:xfrm>
            <a:off x="7078925" y="3181738"/>
            <a:ext cx="1670250" cy="1553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727650" y="685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資料庫(Google sheet)</a:t>
            </a: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297000"/>
            <a:ext cx="7104174" cy="379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727650" y="68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Google App Script</a:t>
            </a:r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675" y="1364775"/>
            <a:ext cx="7748690" cy="361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900" y="1167775"/>
            <a:ext cx="4571275" cy="38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>
            <p:ph type="title"/>
          </p:nvPr>
        </p:nvSpPr>
        <p:spPr>
          <a:xfrm>
            <a:off x="727650" y="68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 Messaging API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title"/>
          </p:nvPr>
        </p:nvSpPr>
        <p:spPr>
          <a:xfrm>
            <a:off x="727650" y="68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 Designer</a:t>
            </a:r>
            <a:endParaRPr/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213" y="1403650"/>
            <a:ext cx="5873576" cy="36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727650" y="68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LINE Official Account</a:t>
            </a:r>
            <a:endParaRPr/>
          </a:p>
        </p:txBody>
      </p:sp>
      <p:pic>
        <p:nvPicPr>
          <p:cNvPr id="222" name="Google Shape;222;p28"/>
          <p:cNvPicPr preferRelativeResize="0"/>
          <p:nvPr/>
        </p:nvPicPr>
        <p:blipFill rotWithShape="1">
          <a:blip r:embed="rId3">
            <a:alphaModFix/>
          </a:blip>
          <a:srcRect b="0" l="0" r="832" t="0"/>
          <a:stretch/>
        </p:blipFill>
        <p:spPr>
          <a:xfrm>
            <a:off x="694912" y="1413400"/>
            <a:ext cx="7754174" cy="36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000"/>
              <a:t>成果展示</a:t>
            </a:r>
            <a:endParaRPr sz="7000"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800" y="2644400"/>
            <a:ext cx="2261099" cy="226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600" y="2980175"/>
            <a:ext cx="1388275" cy="15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727650" y="68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甘特圖</a:t>
            </a:r>
            <a:endParaRPr/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425" y="1037075"/>
            <a:ext cx="7077101" cy="40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425" y="763100"/>
            <a:ext cx="5709725" cy="422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 txBox="1"/>
          <p:nvPr>
            <p:ph type="title"/>
          </p:nvPr>
        </p:nvSpPr>
        <p:spPr>
          <a:xfrm>
            <a:off x="727650" y="6869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成本表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959450" y="1551300"/>
            <a:ext cx="3374400" cy="302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⌲"/>
            </a:pPr>
            <a:r>
              <a:rPr lang="zh-TW" sz="2400"/>
              <a:t>動機與目的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⌲"/>
            </a:pPr>
            <a:r>
              <a:rPr lang="zh-TW" sz="2400"/>
              <a:t>使用工具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⌲"/>
            </a:pPr>
            <a:r>
              <a:rPr lang="zh-TW" sz="2400"/>
              <a:t>成果展示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⌲"/>
            </a:pPr>
            <a:r>
              <a:rPr lang="zh-TW" sz="2400"/>
              <a:t>甘特圖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⌲"/>
            </a:pPr>
            <a:r>
              <a:rPr lang="zh-TW" sz="2400"/>
              <a:t>結論</a:t>
            </a:r>
            <a:endParaRPr sz="24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8900" y="2910400"/>
            <a:ext cx="1990275" cy="19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>
            <p:ph type="title"/>
          </p:nvPr>
        </p:nvSpPr>
        <p:spPr>
          <a:xfrm>
            <a:off x="727650" y="685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大綱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000" y="685601"/>
            <a:ext cx="2030250" cy="20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600"/>
              <a:t>結論</a:t>
            </a:r>
            <a:endParaRPr sz="9600"/>
          </a:p>
        </p:txBody>
      </p:sp>
      <p:sp>
        <p:nvSpPr>
          <p:cNvPr id="247" name="Google Shape;247;p32"/>
          <p:cNvSpPr txBox="1"/>
          <p:nvPr>
            <p:ph idx="1" type="body"/>
          </p:nvPr>
        </p:nvSpPr>
        <p:spPr>
          <a:xfrm>
            <a:off x="4672650" y="2216975"/>
            <a:ext cx="35628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提高查詢資料的效率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zh-TW" sz="1500"/>
              <a:t>提升技術開發能力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ctrTitle"/>
          </p:nvPr>
        </p:nvSpPr>
        <p:spPr>
          <a:xfrm>
            <a:off x="727950" y="2036338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謝謝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評審老師們的聆聽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7650" y="1547650"/>
            <a:ext cx="7688700" cy="31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許多大學都已開始採用LINE Bot來輔助管理校園事務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資訊太分散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增進學生便利性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AutoNum type="arabicPeriod"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使用者須下載過多的程式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457200" lvl="0" marL="274320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zh-TW" sz="1800">
                <a:latin typeface="Arial"/>
                <a:ea typeface="Arial"/>
                <a:cs typeface="Arial"/>
                <a:sym typeface="Arial"/>
              </a:rPr>
              <a:t>只要有LINE 資訊不耍賴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875" y="2616350"/>
            <a:ext cx="1945850" cy="194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type="title"/>
          </p:nvPr>
        </p:nvSpPr>
        <p:spPr>
          <a:xfrm>
            <a:off x="727650" y="685600"/>
            <a:ext cx="869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動機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6"/>
          <p:cNvGrpSpPr/>
          <p:nvPr/>
        </p:nvGrpSpPr>
        <p:grpSpPr>
          <a:xfrm>
            <a:off x="976516" y="1774700"/>
            <a:ext cx="7269494" cy="2684521"/>
            <a:chOff x="2070338" y="1769575"/>
            <a:chExt cx="5440831" cy="2044571"/>
          </a:xfrm>
        </p:grpSpPr>
        <p:pic>
          <p:nvPicPr>
            <p:cNvPr id="109" name="Google Shape;10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47100" y="1769575"/>
              <a:ext cx="1360650" cy="1460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24813" y="1838150"/>
              <a:ext cx="1360650" cy="1460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6"/>
            <p:cNvSpPr/>
            <p:nvPr/>
          </p:nvSpPr>
          <p:spPr>
            <a:xfrm>
              <a:off x="4531875" y="2221488"/>
              <a:ext cx="868800" cy="693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2" name="Google Shape;112;p16"/>
            <p:cNvSpPr txBox="1"/>
            <p:nvPr/>
          </p:nvSpPr>
          <p:spPr>
            <a:xfrm>
              <a:off x="2070338" y="3355600"/>
              <a:ext cx="24696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latin typeface="Lato"/>
                  <a:ea typeface="Lato"/>
                  <a:cs typeface="Lato"/>
                  <a:sym typeface="Lato"/>
                </a:rPr>
                <a:t>網路上的未整理資料</a:t>
              </a:r>
              <a:endParaRPr sz="20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3" name="Google Shape;113;p16"/>
            <p:cNvSpPr txBox="1"/>
            <p:nvPr/>
          </p:nvSpPr>
          <p:spPr>
            <a:xfrm>
              <a:off x="5409369" y="3412746"/>
              <a:ext cx="21018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latin typeface="Lato"/>
                  <a:ea typeface="Lato"/>
                  <a:cs typeface="Lato"/>
                  <a:sym typeface="Lato"/>
                </a:rPr>
                <a:t>使用者困惑不知</a:t>
              </a:r>
              <a:endParaRPr sz="20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latin typeface="Lato"/>
                  <a:ea typeface="Lato"/>
                  <a:cs typeface="Lato"/>
                  <a:sym typeface="Lato"/>
                </a:rPr>
                <a:t>哪個才是正確的</a:t>
              </a:r>
              <a:endParaRPr sz="2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4" name="Google Shape;114;p16"/>
          <p:cNvSpPr txBox="1"/>
          <p:nvPr>
            <p:ph type="title"/>
          </p:nvPr>
        </p:nvSpPr>
        <p:spPr>
          <a:xfrm>
            <a:off x="727650" y="685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動機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001" y="1844313"/>
            <a:ext cx="1708470" cy="170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557" y="1930235"/>
            <a:ext cx="1431776" cy="153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0740" y="1670825"/>
            <a:ext cx="1144701" cy="1047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5368" y="2718001"/>
            <a:ext cx="1144709" cy="104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0665" y="2718008"/>
            <a:ext cx="1144709" cy="1047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5598807" y="2397334"/>
            <a:ext cx="914400" cy="72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1352051" y="3923936"/>
            <a:ext cx="12381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Lato"/>
                <a:ea typeface="Lato"/>
                <a:cs typeface="Lato"/>
                <a:sym typeface="Lato"/>
              </a:rPr>
              <a:t>開發者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3321387" y="3923925"/>
            <a:ext cx="19731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Lato"/>
                <a:ea typeface="Lato"/>
                <a:cs typeface="Lato"/>
                <a:sym typeface="Lato"/>
              </a:rPr>
              <a:t>分析、整理資料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6513352" y="3662929"/>
            <a:ext cx="22851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Lato"/>
                <a:ea typeface="Lato"/>
                <a:cs typeface="Lato"/>
                <a:sym typeface="Lato"/>
              </a:rPr>
              <a:t>使用者輕鬆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Lato"/>
                <a:ea typeface="Lato"/>
                <a:cs typeface="Lato"/>
                <a:sym typeface="Lato"/>
              </a:rPr>
              <a:t>找到正確資料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727650" y="685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動機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650" y="898925"/>
            <a:ext cx="2082275" cy="20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400" y="2674550"/>
            <a:ext cx="38671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 rotWithShape="1">
          <a:blip r:embed="rId5">
            <a:alphaModFix/>
          </a:blip>
          <a:srcRect b="0" l="2439" r="0" t="0"/>
          <a:stretch/>
        </p:blipFill>
        <p:spPr>
          <a:xfrm>
            <a:off x="485675" y="1598825"/>
            <a:ext cx="4412876" cy="33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>
            <p:ph type="title"/>
          </p:nvPr>
        </p:nvSpPr>
        <p:spPr>
          <a:xfrm>
            <a:off x="727650" y="685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動機</a:t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1164875" y="2623075"/>
            <a:ext cx="649500" cy="1989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1164875" y="4150149"/>
            <a:ext cx="649500" cy="1989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1164875" y="3346900"/>
            <a:ext cx="1571400" cy="1989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1641924" y="1849046"/>
            <a:ext cx="393060" cy="100848"/>
          </a:xfrm>
          <a:custGeom>
            <a:rect b="b" l="l" r="r" t="t"/>
            <a:pathLst>
              <a:path extrusionOk="0" h="5859" w="36386">
                <a:moveTo>
                  <a:pt x="0" y="0"/>
                </a:moveTo>
                <a:cubicBezTo>
                  <a:pt x="674" y="899"/>
                  <a:pt x="2770" y="5241"/>
                  <a:pt x="4043" y="5391"/>
                </a:cubicBezTo>
                <a:cubicBezTo>
                  <a:pt x="5316" y="5541"/>
                  <a:pt x="6438" y="973"/>
                  <a:pt x="7636" y="898"/>
                </a:cubicBezTo>
                <a:cubicBezTo>
                  <a:pt x="8834" y="823"/>
                  <a:pt x="10032" y="4866"/>
                  <a:pt x="11230" y="4941"/>
                </a:cubicBezTo>
                <a:cubicBezTo>
                  <a:pt x="12428" y="5016"/>
                  <a:pt x="13551" y="1273"/>
                  <a:pt x="14824" y="1348"/>
                </a:cubicBezTo>
                <a:cubicBezTo>
                  <a:pt x="16097" y="1423"/>
                  <a:pt x="17669" y="5391"/>
                  <a:pt x="18867" y="5391"/>
                </a:cubicBezTo>
                <a:cubicBezTo>
                  <a:pt x="20065" y="5391"/>
                  <a:pt x="20813" y="1273"/>
                  <a:pt x="22011" y="1348"/>
                </a:cubicBezTo>
                <a:cubicBezTo>
                  <a:pt x="23209" y="1423"/>
                  <a:pt x="24856" y="5765"/>
                  <a:pt x="26054" y="5840"/>
                </a:cubicBezTo>
                <a:cubicBezTo>
                  <a:pt x="27252" y="5915"/>
                  <a:pt x="28076" y="1797"/>
                  <a:pt x="29199" y="1797"/>
                </a:cubicBezTo>
                <a:cubicBezTo>
                  <a:pt x="30322" y="1797"/>
                  <a:pt x="31594" y="5840"/>
                  <a:pt x="32792" y="5840"/>
                </a:cubicBezTo>
                <a:cubicBezTo>
                  <a:pt x="33990" y="5840"/>
                  <a:pt x="35787" y="2471"/>
                  <a:pt x="36386" y="1797"/>
                </a:cubicBezTo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5577775" y="4370000"/>
            <a:ext cx="2750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800">
                <a:latin typeface="Arial"/>
                <a:ea typeface="Arial"/>
                <a:cs typeface="Arial"/>
                <a:sym typeface="Arial"/>
              </a:rPr>
              <a:t>只要有LINE 資訊不耍賴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957513" y="3993250"/>
            <a:ext cx="36138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1700"/>
              <a:t> </a:t>
            </a:r>
            <a:r>
              <a:rPr b="1" lang="zh-TW" sz="1700"/>
              <a:t>減少人工操作的時間和錯誤率</a:t>
            </a:r>
            <a:endParaRPr b="1" sz="17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zh-TW" sz="1700"/>
              <a:t>(查詢錯誤的資訊)</a:t>
            </a:r>
            <a:endParaRPr b="1" sz="1700"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1046680" y="571989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740"/>
              <a:t>目的</a:t>
            </a:r>
            <a:endParaRPr sz="27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40"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b="7610" l="0" r="9690" t="7636"/>
          <a:stretch/>
        </p:blipFill>
        <p:spPr>
          <a:xfrm>
            <a:off x="438500" y="551325"/>
            <a:ext cx="654475" cy="57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/>
        </p:nvSpPr>
        <p:spPr>
          <a:xfrm>
            <a:off x="5708900" y="3993250"/>
            <a:ext cx="246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zh-TW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提高開發者的技術能力</a:t>
            </a:r>
            <a:endParaRPr b="1"/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700" y="1511048"/>
            <a:ext cx="2339430" cy="233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8907" y="1511048"/>
            <a:ext cx="2339430" cy="233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6975" y="1419325"/>
            <a:ext cx="446400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8500" y="1419325"/>
            <a:ext cx="446400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595400" y="4081675"/>
            <a:ext cx="17919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b="1" lang="zh-TW" sz="2015"/>
              <a:t>總結課業資訊</a:t>
            </a:r>
            <a:endParaRPr b="1" sz="2015"/>
          </a:p>
        </p:txBody>
      </p:sp>
      <p:sp>
        <p:nvSpPr>
          <p:cNvPr id="159" name="Google Shape;159;p20"/>
          <p:cNvSpPr txBox="1"/>
          <p:nvPr>
            <p:ph type="title"/>
          </p:nvPr>
        </p:nvSpPr>
        <p:spPr>
          <a:xfrm>
            <a:off x="1046453" y="567984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740"/>
              <a:t>目標</a:t>
            </a:r>
            <a:endParaRPr sz="2740"/>
          </a:p>
        </p:txBody>
      </p:sp>
      <p:pic>
        <p:nvPicPr>
          <p:cNvPr id="160" name="Google Shape;160;p20"/>
          <p:cNvPicPr preferRelativeResize="0"/>
          <p:nvPr/>
        </p:nvPicPr>
        <p:blipFill rotWithShape="1">
          <a:blip r:embed="rId3">
            <a:alphaModFix/>
          </a:blip>
          <a:srcRect b="7468" l="0" r="0" t="11441"/>
          <a:stretch/>
        </p:blipFill>
        <p:spPr>
          <a:xfrm>
            <a:off x="390025" y="530903"/>
            <a:ext cx="802400" cy="65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4709300" y="4128300"/>
            <a:ext cx="30000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015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統整處室位置</a:t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2476511" y="1123800"/>
            <a:ext cx="19803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15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資工系老師的</a:t>
            </a:r>
            <a:endParaRPr b="1" sz="2015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15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連絡方式與課表</a:t>
            </a:r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6453113" y="1297000"/>
            <a:ext cx="30000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015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顯示校內公車</a:t>
            </a:r>
            <a:endParaRPr/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075" y="2652900"/>
            <a:ext cx="1428806" cy="14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3769" y="1791688"/>
            <a:ext cx="1428813" cy="1428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250" y="1969800"/>
            <a:ext cx="1428813" cy="1428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4937" y="2652900"/>
            <a:ext cx="1428813" cy="1428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651450" y="6856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架構圖</a:t>
            </a:r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 rotWithShape="1">
          <a:blip r:embed="rId3">
            <a:alphaModFix/>
          </a:blip>
          <a:srcRect b="0" l="0" r="0" t="5499"/>
          <a:stretch/>
        </p:blipFill>
        <p:spPr>
          <a:xfrm>
            <a:off x="1244175" y="1328825"/>
            <a:ext cx="7343823" cy="37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